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4"/>
  </p:notesMasterIdLst>
  <p:sldIdLst>
    <p:sldId id="351" r:id="rId2"/>
    <p:sldId id="375" r:id="rId3"/>
    <p:sldId id="381" r:id="rId4"/>
    <p:sldId id="382" r:id="rId5"/>
    <p:sldId id="380" r:id="rId6"/>
    <p:sldId id="371" r:id="rId7"/>
    <p:sldId id="373" r:id="rId8"/>
    <p:sldId id="374" r:id="rId9"/>
    <p:sldId id="352" r:id="rId10"/>
    <p:sldId id="353" r:id="rId11"/>
    <p:sldId id="354" r:id="rId12"/>
    <p:sldId id="355" r:id="rId13"/>
    <p:sldId id="356" r:id="rId14"/>
    <p:sldId id="359" r:id="rId15"/>
    <p:sldId id="358" r:id="rId16"/>
    <p:sldId id="357" r:id="rId17"/>
    <p:sldId id="360" r:id="rId18"/>
    <p:sldId id="372" r:id="rId19"/>
    <p:sldId id="361" r:id="rId20"/>
    <p:sldId id="362" r:id="rId21"/>
    <p:sldId id="363" r:id="rId22"/>
    <p:sldId id="364" r:id="rId23"/>
    <p:sldId id="365" r:id="rId24"/>
    <p:sldId id="376" r:id="rId25"/>
    <p:sldId id="366" r:id="rId26"/>
    <p:sldId id="367" r:id="rId27"/>
    <p:sldId id="369" r:id="rId28"/>
    <p:sldId id="368" r:id="rId29"/>
    <p:sldId id="370" r:id="rId30"/>
    <p:sldId id="377" r:id="rId31"/>
    <p:sldId id="378" r:id="rId32"/>
    <p:sldId id="379" r:id="rId33"/>
  </p:sldIdLst>
  <p:sldSz cx="9144000" cy="6858000" type="screen4x3"/>
  <p:notesSz cx="6796088" cy="9982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CC0000"/>
    <a:srgbClr val="0000CC"/>
    <a:srgbClr val="05A3C3"/>
    <a:srgbClr val="FB3BAD"/>
    <a:srgbClr val="FF00FF"/>
    <a:srgbClr val="FFFF99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16" autoAdjust="0"/>
    <p:restoredTop sz="90929"/>
  </p:normalViewPr>
  <p:slideViewPr>
    <p:cSldViewPr>
      <p:cViewPr varScale="1">
        <p:scale>
          <a:sx n="97" d="100"/>
          <a:sy n="97" d="100"/>
        </p:scale>
        <p:origin x="-108" y="-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1"/>
          <p:cNvSpPr>
            <a:spLocks noChangeArrowheads="1"/>
          </p:cNvSpPr>
          <p:nvPr/>
        </p:nvSpPr>
        <p:spPr bwMode="auto">
          <a:xfrm>
            <a:off x="0" y="0"/>
            <a:ext cx="6797675" cy="998378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77827" name="Text Box 2"/>
          <p:cNvSpPr txBox="1">
            <a:spLocks noChangeArrowheads="1"/>
          </p:cNvSpPr>
          <p:nvPr/>
        </p:nvSpPr>
        <p:spPr bwMode="auto">
          <a:xfrm>
            <a:off x="0" y="0"/>
            <a:ext cx="2946400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de-DE" smtClean="0"/>
          </a:p>
        </p:txBody>
      </p:sp>
      <p:sp>
        <p:nvSpPr>
          <p:cNvPr id="77828" name="Text Box 3"/>
          <p:cNvSpPr txBox="1">
            <a:spLocks noChangeArrowheads="1"/>
          </p:cNvSpPr>
          <p:nvPr/>
        </p:nvSpPr>
        <p:spPr bwMode="auto">
          <a:xfrm>
            <a:off x="3851275" y="0"/>
            <a:ext cx="2946400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de-DE" smtClean="0"/>
          </a:p>
        </p:txBody>
      </p:sp>
      <p:sp>
        <p:nvSpPr>
          <p:cNvPr id="46085" name="Rectangle 4"/>
          <p:cNvSpPr>
            <a:spLocks noChangeArrowheads="1" noTextEdit="1"/>
          </p:cNvSpPr>
          <p:nvPr>
            <p:ph type="sldImg"/>
          </p:nvPr>
        </p:nvSpPr>
        <p:spPr bwMode="auto">
          <a:xfrm>
            <a:off x="914400" y="746125"/>
            <a:ext cx="4972050" cy="37290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463" y="4722813"/>
            <a:ext cx="498475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77831" name="Text Box 6"/>
          <p:cNvSpPr txBox="1">
            <a:spLocks noChangeArrowheads="1"/>
          </p:cNvSpPr>
          <p:nvPr/>
        </p:nvSpPr>
        <p:spPr bwMode="auto">
          <a:xfrm>
            <a:off x="0" y="9234488"/>
            <a:ext cx="29464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de-DE" smtClean="0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851275" y="9386888"/>
            <a:ext cx="29464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2520" tIns="182520" rIns="182520" bIns="182520" anchor="b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r">
              <a:lnSpc>
                <a:spcPct val="97000"/>
              </a:lnSpc>
              <a:buClr>
                <a:srgbClr val="000000"/>
              </a:buClr>
              <a:buSzPct val="100000"/>
              <a:buFont typeface="Arial Narrow" pitchFamily="34" charset="0"/>
              <a:buChar char="•"/>
              <a:defRPr/>
            </a:pPr>
            <a:fld id="{E907E6E7-CD2E-43E8-A3BE-DB7F75AA8B94}" type="slidenum">
              <a:rPr lang="en-GB" altLang="de-DE" sz="1200" smtClean="0">
                <a:latin typeface="Arial Narrow" pitchFamily="34" charset="0"/>
              </a:rPr>
              <a:pPr algn="r">
                <a:lnSpc>
                  <a:spcPct val="97000"/>
                </a:lnSpc>
                <a:buClr>
                  <a:srgbClr val="000000"/>
                </a:buClr>
                <a:buSzPct val="100000"/>
                <a:buFont typeface="Arial Narrow" pitchFamily="34" charset="0"/>
                <a:buChar char="•"/>
                <a:defRPr/>
              </a:pPr>
              <a:t>‹Nr.›</a:t>
            </a:fld>
            <a:endParaRPr lang="en-GB" altLang="de-DE" sz="120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614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r>
              <a:rPr lang="de-DE" altLang="de-DE" smtClean="0">
                <a:latin typeface="Times New Roman" charset="0"/>
              </a:rPr>
              <a:t>n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r>
              <a:rPr lang="de-DE" altLang="de-DE" smtClean="0">
                <a:latin typeface="Times New Roman" charset="0"/>
              </a:rPr>
              <a:t>n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r>
              <a:rPr lang="de-DE" altLang="de-DE" smtClean="0">
                <a:latin typeface="Times New Roman" charset="0"/>
              </a:rPr>
              <a:t>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906463" y="4722813"/>
            <a:ext cx="4984750" cy="4475162"/>
          </a:xfrm>
          <a:noFill/>
        </p:spPr>
        <p:txBody>
          <a:bodyPr wrap="none" anchor="ctr"/>
          <a:lstStyle/>
          <a:p>
            <a:endParaRPr lang="de-DE" altLang="de-DE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5568" cy="4320"/>
              <a:chOff x="0" y="0"/>
              <a:chExt cx="5568" cy="4320"/>
            </a:xfrm>
          </p:grpSpPr>
          <p:grpSp>
            <p:nvGrpSpPr>
              <p:cNvPr id="9" name="Group 4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3216" cy="3072"/>
                <a:chOff x="0" y="0"/>
                <a:chExt cx="2928" cy="2784"/>
              </a:xfrm>
            </p:grpSpPr>
            <p:sp>
              <p:nvSpPr>
                <p:cNvPr id="22" name="Oval 5"/>
                <p:cNvSpPr>
                  <a:spLocks noChangeArrowheads="1"/>
                </p:cNvSpPr>
                <p:nvPr userDrawn="1"/>
              </p:nvSpPr>
              <p:spPr bwMode="auto">
                <a:xfrm>
                  <a:off x="0" y="0"/>
                  <a:ext cx="2928" cy="2784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de-DE" altLang="de-DE" smtClean="0"/>
                </a:p>
              </p:txBody>
            </p:sp>
            <p:sp>
              <p:nvSpPr>
                <p:cNvPr id="23" name="Oval 6"/>
                <p:cNvSpPr>
                  <a:spLocks noChangeArrowheads="1"/>
                </p:cNvSpPr>
                <p:nvPr userDrawn="1"/>
              </p:nvSpPr>
              <p:spPr bwMode="auto">
                <a:xfrm>
                  <a:off x="240" y="240"/>
                  <a:ext cx="2445" cy="2304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de-DE" altLang="de-DE" smtClean="0"/>
                </a:p>
              </p:txBody>
            </p:sp>
            <p:sp>
              <p:nvSpPr>
                <p:cNvPr id="24" name="Oval 7"/>
                <p:cNvSpPr>
                  <a:spLocks noChangeArrowheads="1"/>
                </p:cNvSpPr>
                <p:nvPr userDrawn="1"/>
              </p:nvSpPr>
              <p:spPr bwMode="auto">
                <a:xfrm>
                  <a:off x="480" y="480"/>
                  <a:ext cx="1968" cy="1822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de-DE" altLang="de-DE" smtClean="0"/>
                </a:p>
              </p:txBody>
            </p:sp>
            <p:sp>
              <p:nvSpPr>
                <p:cNvPr id="25" name="Oval 8"/>
                <p:cNvSpPr>
                  <a:spLocks noChangeArrowheads="1"/>
                </p:cNvSpPr>
                <p:nvPr userDrawn="1"/>
              </p:nvSpPr>
              <p:spPr bwMode="auto">
                <a:xfrm>
                  <a:off x="720" y="720"/>
                  <a:ext cx="1488" cy="1349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de-DE" altLang="de-DE" smtClean="0"/>
                </a:p>
              </p:txBody>
            </p:sp>
            <p:sp>
              <p:nvSpPr>
                <p:cNvPr id="26" name="Oval 9"/>
                <p:cNvSpPr>
                  <a:spLocks noChangeArrowheads="1"/>
                </p:cNvSpPr>
                <p:nvPr userDrawn="1"/>
              </p:nvSpPr>
              <p:spPr bwMode="auto">
                <a:xfrm>
                  <a:off x="912" y="912"/>
                  <a:ext cx="1103" cy="962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de-DE" altLang="de-DE" smtClean="0"/>
                </a:p>
              </p:txBody>
            </p:sp>
          </p:grpSp>
          <p:grpSp>
            <p:nvGrpSpPr>
              <p:cNvPr id="10" name="Group 10"/>
              <p:cNvGrpSpPr>
                <a:grpSpLocks/>
              </p:cNvGrpSpPr>
              <p:nvPr userDrawn="1"/>
            </p:nvGrpSpPr>
            <p:grpSpPr bwMode="auto">
              <a:xfrm>
                <a:off x="2016" y="2016"/>
                <a:ext cx="2448" cy="2304"/>
                <a:chOff x="0" y="0"/>
                <a:chExt cx="2928" cy="2784"/>
              </a:xfrm>
            </p:grpSpPr>
            <p:sp>
              <p:nvSpPr>
                <p:cNvPr id="17" name="Oval 11"/>
                <p:cNvSpPr>
                  <a:spLocks noChangeArrowheads="1"/>
                </p:cNvSpPr>
                <p:nvPr userDrawn="1"/>
              </p:nvSpPr>
              <p:spPr bwMode="auto">
                <a:xfrm>
                  <a:off x="0" y="0"/>
                  <a:ext cx="2928" cy="2784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de-DE" altLang="de-DE" smtClean="0"/>
                </a:p>
              </p:txBody>
            </p:sp>
            <p:sp>
              <p:nvSpPr>
                <p:cNvPr id="18" name="Oval 12"/>
                <p:cNvSpPr>
                  <a:spLocks noChangeArrowheads="1"/>
                </p:cNvSpPr>
                <p:nvPr userDrawn="1"/>
              </p:nvSpPr>
              <p:spPr bwMode="auto">
                <a:xfrm>
                  <a:off x="240" y="240"/>
                  <a:ext cx="2447" cy="2303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de-DE" altLang="de-DE" smtClean="0"/>
                </a:p>
              </p:txBody>
            </p:sp>
            <p:sp>
              <p:nvSpPr>
                <p:cNvPr id="19" name="Oval 13"/>
                <p:cNvSpPr>
                  <a:spLocks noChangeArrowheads="1"/>
                </p:cNvSpPr>
                <p:nvPr userDrawn="1"/>
              </p:nvSpPr>
              <p:spPr bwMode="auto">
                <a:xfrm>
                  <a:off x="480" y="480"/>
                  <a:ext cx="1970" cy="1826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de-DE" altLang="de-DE" smtClean="0"/>
                </a:p>
              </p:txBody>
            </p:sp>
            <p:sp>
              <p:nvSpPr>
                <p:cNvPr id="20" name="Oval 14"/>
                <p:cNvSpPr>
                  <a:spLocks noChangeArrowheads="1"/>
                </p:cNvSpPr>
                <p:nvPr userDrawn="1"/>
              </p:nvSpPr>
              <p:spPr bwMode="auto">
                <a:xfrm>
                  <a:off x="720" y="720"/>
                  <a:ext cx="1488" cy="1344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de-DE" altLang="de-DE" smtClean="0"/>
                </a:p>
              </p:txBody>
            </p:sp>
            <p:sp>
              <p:nvSpPr>
                <p:cNvPr id="21" name="Oval 15"/>
                <p:cNvSpPr>
                  <a:spLocks noChangeArrowheads="1"/>
                </p:cNvSpPr>
                <p:nvPr userDrawn="1"/>
              </p:nvSpPr>
              <p:spPr bwMode="auto">
                <a:xfrm>
                  <a:off x="911" y="912"/>
                  <a:ext cx="1105" cy="958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de-DE" altLang="de-DE" smtClean="0"/>
                </a:p>
              </p:txBody>
            </p:sp>
          </p:grpSp>
          <p:grpSp>
            <p:nvGrpSpPr>
              <p:cNvPr id="11" name="Group 16"/>
              <p:cNvGrpSpPr>
                <a:grpSpLocks/>
              </p:cNvGrpSpPr>
              <p:nvPr userDrawn="1"/>
            </p:nvGrpSpPr>
            <p:grpSpPr bwMode="auto">
              <a:xfrm>
                <a:off x="2832" y="96"/>
                <a:ext cx="2736" cy="2592"/>
                <a:chOff x="0" y="0"/>
                <a:chExt cx="2928" cy="2784"/>
              </a:xfrm>
            </p:grpSpPr>
            <p:sp>
              <p:nvSpPr>
                <p:cNvPr id="12" name="Oval 17"/>
                <p:cNvSpPr>
                  <a:spLocks noChangeArrowheads="1"/>
                </p:cNvSpPr>
                <p:nvPr userDrawn="1"/>
              </p:nvSpPr>
              <p:spPr bwMode="auto">
                <a:xfrm>
                  <a:off x="0" y="0"/>
                  <a:ext cx="2928" cy="2784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de-DE" altLang="de-DE" smtClean="0"/>
                </a:p>
              </p:txBody>
            </p:sp>
            <p:sp>
              <p:nvSpPr>
                <p:cNvPr id="13" name="Oval 18"/>
                <p:cNvSpPr>
                  <a:spLocks noChangeArrowheads="1"/>
                </p:cNvSpPr>
                <p:nvPr userDrawn="1"/>
              </p:nvSpPr>
              <p:spPr bwMode="auto">
                <a:xfrm>
                  <a:off x="240" y="240"/>
                  <a:ext cx="2452" cy="2305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de-DE" altLang="de-DE" smtClean="0"/>
                </a:p>
              </p:txBody>
            </p:sp>
            <p:sp>
              <p:nvSpPr>
                <p:cNvPr id="14" name="Oval 19"/>
                <p:cNvSpPr>
                  <a:spLocks noChangeArrowheads="1"/>
                </p:cNvSpPr>
                <p:nvPr userDrawn="1"/>
              </p:nvSpPr>
              <p:spPr bwMode="auto">
                <a:xfrm>
                  <a:off x="481" y="480"/>
                  <a:ext cx="1967" cy="1824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de-DE" altLang="de-DE" smtClean="0"/>
                </a:p>
              </p:txBody>
            </p:sp>
            <p:sp>
              <p:nvSpPr>
                <p:cNvPr id="15" name="Oval 20"/>
                <p:cNvSpPr>
                  <a:spLocks noChangeArrowheads="1"/>
                </p:cNvSpPr>
                <p:nvPr userDrawn="1"/>
              </p:nvSpPr>
              <p:spPr bwMode="auto">
                <a:xfrm>
                  <a:off x="720" y="720"/>
                  <a:ext cx="1488" cy="1347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de-DE" altLang="de-DE" smtClean="0"/>
                </a:p>
              </p:txBody>
            </p:sp>
            <p:sp>
              <p:nvSpPr>
                <p:cNvPr id="16" name="Oval 21"/>
                <p:cNvSpPr>
                  <a:spLocks noChangeArrowheads="1"/>
                </p:cNvSpPr>
                <p:nvPr userDrawn="1"/>
              </p:nvSpPr>
              <p:spPr bwMode="auto">
                <a:xfrm>
                  <a:off x="912" y="912"/>
                  <a:ext cx="1104" cy="960"/>
                </a:xfrm>
                <a:prstGeom prst="ellipse">
                  <a:avLst/>
                </a:prstGeom>
                <a:noFill/>
                <a:ln w="9525">
                  <a:solidFill>
                    <a:schemeClr val="accent1"/>
                  </a:solidFill>
                  <a:prstDash val="sysDot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>
                    <a:defRPr/>
                  </a:pPr>
                  <a:endParaRPr lang="de-DE" altLang="de-DE" smtClean="0"/>
                </a:p>
              </p:txBody>
            </p:sp>
          </p:grpSp>
        </p:grpSp>
        <p:sp>
          <p:nvSpPr>
            <p:cNvPr id="6" name="Line 22"/>
            <p:cNvSpPr>
              <a:spLocks noChangeShapeType="1"/>
            </p:cNvSpPr>
            <p:nvPr userDrawn="1"/>
          </p:nvSpPr>
          <p:spPr bwMode="auto">
            <a:xfrm flipH="1">
              <a:off x="0" y="1536"/>
              <a:ext cx="1584" cy="216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7" name="Line 23"/>
            <p:cNvSpPr>
              <a:spLocks noChangeShapeType="1"/>
            </p:cNvSpPr>
            <p:nvPr userDrawn="1"/>
          </p:nvSpPr>
          <p:spPr bwMode="auto">
            <a:xfrm>
              <a:off x="4176" y="1392"/>
              <a:ext cx="1584" cy="1728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8" name="Line 24"/>
            <p:cNvSpPr>
              <a:spLocks noChangeShapeType="1"/>
            </p:cNvSpPr>
            <p:nvPr userDrawn="1"/>
          </p:nvSpPr>
          <p:spPr bwMode="auto">
            <a:xfrm flipV="1">
              <a:off x="3216" y="0"/>
              <a:ext cx="240" cy="3120"/>
            </a:xfrm>
            <a:prstGeom prst="line">
              <a:avLst/>
            </a:pr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99033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noProof="0" smtClean="0"/>
              <a:t>Klicken Sie, um das Titelformat zu bearbeiten</a:t>
            </a:r>
          </a:p>
        </p:txBody>
      </p:sp>
      <p:sp>
        <p:nvSpPr>
          <p:cNvPr id="299034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de-DE" noProof="0" smtClean="0"/>
              <a:t>Klicken Sie, um das Format des Untertitelmasters zu bearbeiten</a:t>
            </a:r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9" name="Rectangle 2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smtClean="0"/>
            </a:lvl1pPr>
          </a:lstStyle>
          <a:p>
            <a:pPr>
              <a:defRPr/>
            </a:pPr>
            <a:fld id="{72568A93-D6FD-4004-9C1F-DF42C6C7598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935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FF5FEA-93EC-4064-BA7B-98DEAAF250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52718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26C0F7-995A-4412-A14A-013F43528EB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5811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51F720-5C54-44FD-9C86-28EB796766A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16144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0C898B-B191-42CD-8FA1-4DE1EF568DD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29261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AE8241-A740-4163-BE00-36DD5E9C7F2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9645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83379E-4709-42DF-8F27-61E71AE0699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87433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F215DE-1AB3-44DC-A344-4308C02D26A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44339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A91098-A66C-4CB8-9B23-DDE67A6FBED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78714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CF1118-D7B3-4E7F-BEE9-5E594892447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87871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698426-B3D4-4C94-8F1F-D8016882534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16029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839200" cy="6858000"/>
            <a:chOff x="0" y="0"/>
            <a:chExt cx="5568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3216" cy="3072"/>
              <a:chOff x="0" y="0"/>
              <a:chExt cx="2928" cy="2784"/>
            </a:xfrm>
          </p:grpSpPr>
          <p:sp>
            <p:nvSpPr>
              <p:cNvPr id="1045" name="Oval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2928" cy="2784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mtClean="0"/>
              </a:p>
            </p:txBody>
          </p:sp>
          <p:sp>
            <p:nvSpPr>
              <p:cNvPr id="1046" name="Oval 5"/>
              <p:cNvSpPr>
                <a:spLocks noChangeArrowheads="1"/>
              </p:cNvSpPr>
              <p:nvPr userDrawn="1"/>
            </p:nvSpPr>
            <p:spPr bwMode="auto">
              <a:xfrm>
                <a:off x="240" y="240"/>
                <a:ext cx="2445" cy="2304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mtClean="0"/>
              </a:p>
            </p:txBody>
          </p:sp>
          <p:sp>
            <p:nvSpPr>
              <p:cNvPr id="1047" name="Oval 6"/>
              <p:cNvSpPr>
                <a:spLocks noChangeArrowheads="1"/>
              </p:cNvSpPr>
              <p:nvPr userDrawn="1"/>
            </p:nvSpPr>
            <p:spPr bwMode="auto">
              <a:xfrm>
                <a:off x="480" y="480"/>
                <a:ext cx="1968" cy="1822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mtClean="0"/>
              </a:p>
            </p:txBody>
          </p:sp>
          <p:sp>
            <p:nvSpPr>
              <p:cNvPr id="1048" name="Oval 7"/>
              <p:cNvSpPr>
                <a:spLocks noChangeArrowheads="1"/>
              </p:cNvSpPr>
              <p:nvPr userDrawn="1"/>
            </p:nvSpPr>
            <p:spPr bwMode="auto">
              <a:xfrm>
                <a:off x="720" y="720"/>
                <a:ext cx="1488" cy="1349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mtClean="0"/>
              </a:p>
            </p:txBody>
          </p:sp>
          <p:sp>
            <p:nvSpPr>
              <p:cNvPr id="1049" name="Oval 8"/>
              <p:cNvSpPr>
                <a:spLocks noChangeArrowheads="1"/>
              </p:cNvSpPr>
              <p:nvPr userDrawn="1"/>
            </p:nvSpPr>
            <p:spPr bwMode="auto">
              <a:xfrm>
                <a:off x="912" y="912"/>
                <a:ext cx="1103" cy="962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mtClean="0"/>
              </a:p>
            </p:txBody>
          </p:sp>
        </p:grpSp>
        <p:grpSp>
          <p:nvGrpSpPr>
            <p:cNvPr id="1033" name="Group 9"/>
            <p:cNvGrpSpPr>
              <a:grpSpLocks/>
            </p:cNvGrpSpPr>
            <p:nvPr userDrawn="1"/>
          </p:nvGrpSpPr>
          <p:grpSpPr bwMode="auto">
            <a:xfrm>
              <a:off x="2016" y="2016"/>
              <a:ext cx="2448" cy="2304"/>
              <a:chOff x="0" y="0"/>
              <a:chExt cx="2928" cy="2784"/>
            </a:xfrm>
          </p:grpSpPr>
          <p:sp>
            <p:nvSpPr>
              <p:cNvPr id="1040" name="Oval 10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2928" cy="2784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mtClean="0"/>
              </a:p>
            </p:txBody>
          </p:sp>
          <p:sp>
            <p:nvSpPr>
              <p:cNvPr id="1041" name="Oval 11"/>
              <p:cNvSpPr>
                <a:spLocks noChangeArrowheads="1"/>
              </p:cNvSpPr>
              <p:nvPr userDrawn="1"/>
            </p:nvSpPr>
            <p:spPr bwMode="auto">
              <a:xfrm>
                <a:off x="240" y="240"/>
                <a:ext cx="2447" cy="2303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mtClean="0"/>
              </a:p>
            </p:txBody>
          </p:sp>
          <p:sp>
            <p:nvSpPr>
              <p:cNvPr id="1042" name="Oval 12"/>
              <p:cNvSpPr>
                <a:spLocks noChangeArrowheads="1"/>
              </p:cNvSpPr>
              <p:nvPr userDrawn="1"/>
            </p:nvSpPr>
            <p:spPr bwMode="auto">
              <a:xfrm>
                <a:off x="480" y="480"/>
                <a:ext cx="1970" cy="1826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mtClean="0"/>
              </a:p>
            </p:txBody>
          </p:sp>
          <p:sp>
            <p:nvSpPr>
              <p:cNvPr id="1043" name="Oval 13"/>
              <p:cNvSpPr>
                <a:spLocks noChangeArrowheads="1"/>
              </p:cNvSpPr>
              <p:nvPr userDrawn="1"/>
            </p:nvSpPr>
            <p:spPr bwMode="auto">
              <a:xfrm>
                <a:off x="720" y="720"/>
                <a:ext cx="1488" cy="1344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mtClean="0"/>
              </a:p>
            </p:txBody>
          </p:sp>
          <p:sp>
            <p:nvSpPr>
              <p:cNvPr id="1044" name="Oval 14"/>
              <p:cNvSpPr>
                <a:spLocks noChangeArrowheads="1"/>
              </p:cNvSpPr>
              <p:nvPr userDrawn="1"/>
            </p:nvSpPr>
            <p:spPr bwMode="auto">
              <a:xfrm>
                <a:off x="911" y="912"/>
                <a:ext cx="1105" cy="958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mtClean="0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 userDrawn="1"/>
          </p:nvGrpSpPr>
          <p:grpSpPr bwMode="auto">
            <a:xfrm>
              <a:off x="2832" y="96"/>
              <a:ext cx="2736" cy="2592"/>
              <a:chOff x="0" y="0"/>
              <a:chExt cx="2928" cy="2784"/>
            </a:xfrm>
          </p:grpSpPr>
          <p:sp>
            <p:nvSpPr>
              <p:cNvPr id="1035" name="Oval 16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2928" cy="2784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mtClean="0"/>
              </a:p>
            </p:txBody>
          </p:sp>
          <p:sp>
            <p:nvSpPr>
              <p:cNvPr id="1036" name="Oval 17"/>
              <p:cNvSpPr>
                <a:spLocks noChangeArrowheads="1"/>
              </p:cNvSpPr>
              <p:nvPr userDrawn="1"/>
            </p:nvSpPr>
            <p:spPr bwMode="auto">
              <a:xfrm>
                <a:off x="240" y="240"/>
                <a:ext cx="2452" cy="2305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mtClean="0"/>
              </a:p>
            </p:txBody>
          </p:sp>
          <p:sp>
            <p:nvSpPr>
              <p:cNvPr id="1037" name="Oval 18"/>
              <p:cNvSpPr>
                <a:spLocks noChangeArrowheads="1"/>
              </p:cNvSpPr>
              <p:nvPr userDrawn="1"/>
            </p:nvSpPr>
            <p:spPr bwMode="auto">
              <a:xfrm>
                <a:off x="481" y="480"/>
                <a:ext cx="1967" cy="1824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mtClean="0"/>
              </a:p>
            </p:txBody>
          </p:sp>
          <p:sp>
            <p:nvSpPr>
              <p:cNvPr id="1038" name="Oval 19"/>
              <p:cNvSpPr>
                <a:spLocks noChangeArrowheads="1"/>
              </p:cNvSpPr>
              <p:nvPr userDrawn="1"/>
            </p:nvSpPr>
            <p:spPr bwMode="auto">
              <a:xfrm>
                <a:off x="720" y="720"/>
                <a:ext cx="1488" cy="1347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mtClean="0"/>
              </a:p>
            </p:txBody>
          </p:sp>
          <p:sp>
            <p:nvSpPr>
              <p:cNvPr id="1039" name="Oval 20"/>
              <p:cNvSpPr>
                <a:spLocks noChangeArrowheads="1"/>
              </p:cNvSpPr>
              <p:nvPr userDrawn="1"/>
            </p:nvSpPr>
            <p:spPr bwMode="auto">
              <a:xfrm>
                <a:off x="912" y="912"/>
                <a:ext cx="1104" cy="960"/>
              </a:xfrm>
              <a:prstGeom prst="ellipse">
                <a:avLst/>
              </a:prstGeom>
              <a:noFill/>
              <a:ln w="9525">
                <a:solidFill>
                  <a:schemeClr val="accent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mtClean="0"/>
              </a:p>
            </p:txBody>
          </p:sp>
        </p:grpSp>
      </p:grpSp>
      <p:sp>
        <p:nvSpPr>
          <p:cNvPr id="102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das Titelformat zu bearbeiten</a:t>
            </a:r>
          </a:p>
        </p:txBody>
      </p:sp>
      <p:sp>
        <p:nvSpPr>
          <p:cNvPr id="102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29800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9800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9800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smtClean="0"/>
            </a:lvl1pPr>
          </a:lstStyle>
          <a:p>
            <a:pPr>
              <a:defRPr/>
            </a:pPr>
            <a:fld id="{25A8C06D-6ED7-4083-BE9F-9A1E7A01416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62" r:id="rId1"/>
    <p:sldLayoutId id="2147484363" r:id="rId2"/>
    <p:sldLayoutId id="2147484364" r:id="rId3"/>
    <p:sldLayoutId id="2147484365" r:id="rId4"/>
    <p:sldLayoutId id="2147484366" r:id="rId5"/>
    <p:sldLayoutId id="2147484367" r:id="rId6"/>
    <p:sldLayoutId id="2147484368" r:id="rId7"/>
    <p:sldLayoutId id="2147484369" r:id="rId8"/>
    <p:sldLayoutId id="2147484370" r:id="rId9"/>
    <p:sldLayoutId id="2147484371" r:id="rId10"/>
    <p:sldLayoutId id="21474843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1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1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557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r>
              <a:rPr lang="de-DE" altLang="de-DE" sz="6600" b="1">
                <a:solidFill>
                  <a:srgbClr val="008000"/>
                </a:solidFill>
                <a:latin typeface="Arial" charset="0"/>
                <a:cs typeface="Arial" charset="0"/>
              </a:rPr>
              <a:t>Wenn nichts </a:t>
            </a:r>
          </a:p>
          <a:p>
            <a:pPr algn="ctr">
              <a:buFontTx/>
              <a:buNone/>
            </a:pPr>
            <a:r>
              <a:rPr lang="de-DE" altLang="de-DE" sz="6600" b="1">
                <a:solidFill>
                  <a:srgbClr val="008000"/>
                </a:solidFill>
                <a:latin typeface="Arial" charset="0"/>
                <a:cs typeface="Arial" charset="0"/>
              </a:rPr>
              <a:t>mehr hilft,</a:t>
            </a:r>
          </a:p>
          <a:p>
            <a:pPr algn="ctr">
              <a:buFontTx/>
              <a:buNone/>
            </a:pPr>
            <a:r>
              <a:rPr lang="de-DE" altLang="de-DE" sz="6600" b="1">
                <a:solidFill>
                  <a:srgbClr val="008000"/>
                </a:solidFill>
                <a:latin typeface="Arial" charset="0"/>
                <a:cs typeface="Arial" charset="0"/>
              </a:rPr>
              <a:t>könnten Lotsen helfen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1331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endParaRPr lang="de-DE" altLang="de-DE" sz="1000" b="1">
              <a:solidFill>
                <a:schemeClr val="bg2"/>
              </a:solidFill>
            </a:endParaRP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Biopsychosoziales Krankheitsmodell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2253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222625" y="4051300"/>
            <a:ext cx="2454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de-DE" altLang="de-DE" sz="2400">
              <a:solidFill>
                <a:schemeClr val="bg2"/>
              </a:solidFill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613025" y="3289300"/>
            <a:ext cx="4435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de-DE" altLang="de-DE" sz="2400">
              <a:solidFill>
                <a:schemeClr val="bg2"/>
              </a:solidFill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229100" y="3248025"/>
            <a:ext cx="1768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4400" b="1">
                <a:solidFill>
                  <a:schemeClr val="bg2"/>
                </a:solidFill>
              </a:rPr>
              <a:t>Bio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790700" y="5076825"/>
            <a:ext cx="18605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4400" b="1">
                <a:solidFill>
                  <a:schemeClr val="bg2"/>
                </a:solidFill>
              </a:rPr>
              <a:t>Psycho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5829300" y="5610225"/>
            <a:ext cx="16129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de-DE" altLang="de-DE" sz="4400" b="1">
                <a:solidFill>
                  <a:schemeClr val="bg2"/>
                </a:solidFill>
              </a:rPr>
              <a:t>Sozial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rot="697057" flipV="1">
            <a:off x="3695700" y="5762625"/>
            <a:ext cx="1752600" cy="1588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 rot="19629759" flipV="1">
            <a:off x="3009900" y="4467225"/>
            <a:ext cx="1752600" cy="1588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rot="2325417" flipV="1">
            <a:off x="5067300" y="4848225"/>
            <a:ext cx="1752600" cy="1588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422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endParaRPr lang="de-DE" altLang="de-DE" sz="2000" b="1">
              <a:solidFill>
                <a:schemeClr val="bg2"/>
              </a:solidFill>
            </a:endParaRPr>
          </a:p>
          <a:p>
            <a:pPr algn="ctr">
              <a:buFontTx/>
              <a:buNone/>
            </a:pPr>
            <a:r>
              <a:rPr lang="de-DE" altLang="de-DE" sz="4400">
                <a:solidFill>
                  <a:schemeClr val="bg2"/>
                </a:solidFill>
                <a:latin typeface="Arial" charset="0"/>
                <a:cs typeface="Arial" charset="0"/>
              </a:rPr>
              <a:t>Ergänzung</a:t>
            </a:r>
          </a:p>
          <a:p>
            <a:pPr algn="ctr">
              <a:buFontTx/>
              <a:buNone/>
            </a:pPr>
            <a:r>
              <a:rPr lang="de-DE" altLang="de-DE" sz="2000">
                <a:solidFill>
                  <a:schemeClr val="bg2"/>
                </a:solidFill>
                <a:latin typeface="Arial" charset="0"/>
                <a:cs typeface="Arial" charset="0"/>
              </a:rPr>
              <a:t> 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rgbClr val="C00000"/>
                </a:solidFill>
                <a:latin typeface="Arial" charset="0"/>
                <a:cs typeface="Arial" charset="0"/>
              </a:rPr>
              <a:t>Kognitive Einschränkungen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1"/>
                </a:solidFill>
                <a:latin typeface="Arial" charset="0"/>
                <a:cs typeface="Arial" charset="0"/>
              </a:rPr>
              <a:t>Spirituelle Komponente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2355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8"/>
          <p:cNvSpPr txBox="1">
            <a:spLocks noChangeArrowheads="1"/>
          </p:cNvSpPr>
          <p:nvPr/>
        </p:nvSpPr>
        <p:spPr bwMode="auto">
          <a:xfrm>
            <a:off x="144463" y="908050"/>
            <a:ext cx="8928100" cy="631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r>
              <a:rPr lang="de-DE" altLang="de-DE" sz="3600">
                <a:solidFill>
                  <a:schemeClr val="bg2"/>
                </a:solidFill>
                <a:latin typeface="Arial" charset="0"/>
                <a:cs typeface="Arial" charset="0"/>
              </a:rPr>
              <a:t>Schwerpunkt der Einschränkungen</a:t>
            </a:r>
          </a:p>
          <a:p>
            <a:pPr algn="ctr">
              <a:buFontTx/>
              <a:buNone/>
            </a:pPr>
            <a:endParaRPr lang="de-DE" altLang="de-DE" sz="18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3600">
                <a:solidFill>
                  <a:srgbClr val="CC0000"/>
                </a:solidFill>
                <a:latin typeface="Arial" charset="0"/>
                <a:cs typeface="Arial" charset="0"/>
              </a:rPr>
              <a:t>Zeitliche Phase der Einschränkung</a:t>
            </a:r>
          </a:p>
          <a:p>
            <a:pPr algn="ctr">
              <a:buFontTx/>
              <a:buNone/>
            </a:pPr>
            <a:endParaRPr lang="de-DE" altLang="de-DE" sz="18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3600">
                <a:solidFill>
                  <a:schemeClr val="bg2"/>
                </a:solidFill>
                <a:latin typeface="Arial" charset="0"/>
                <a:cs typeface="Arial" charset="0"/>
              </a:rPr>
              <a:t>Kompensationsmöglichkeiten</a:t>
            </a:r>
          </a:p>
          <a:p>
            <a:pPr algn="ctr">
              <a:buFontTx/>
              <a:buNone/>
            </a:pPr>
            <a:endParaRPr lang="de-DE" altLang="de-DE" sz="18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3600">
                <a:solidFill>
                  <a:srgbClr val="CC0000"/>
                </a:solidFill>
                <a:latin typeface="Arial" charset="0"/>
                <a:cs typeface="Arial" charset="0"/>
              </a:rPr>
              <a:t>Vorhandenes System </a:t>
            </a:r>
          </a:p>
          <a:p>
            <a:pPr algn="ctr">
              <a:buFontTx/>
              <a:buNone/>
            </a:pPr>
            <a:r>
              <a:rPr lang="de-DE" altLang="de-DE" sz="3600">
                <a:solidFill>
                  <a:srgbClr val="CC0000"/>
                </a:solidFill>
                <a:latin typeface="Arial" charset="0"/>
                <a:cs typeface="Arial" charset="0"/>
              </a:rPr>
              <a:t>(Stützung und Gefährdung)</a:t>
            </a:r>
          </a:p>
          <a:p>
            <a:pPr algn="ctr">
              <a:buFontTx/>
              <a:buNone/>
            </a:pPr>
            <a:endParaRPr lang="de-DE" altLang="de-DE" sz="1800">
              <a:solidFill>
                <a:srgbClr val="CC0000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3600">
                <a:solidFill>
                  <a:schemeClr val="bg2"/>
                </a:solidFill>
                <a:latin typeface="Arial" charset="0"/>
                <a:cs typeface="Arial" charset="0"/>
              </a:rPr>
              <a:t>Finanzielle Möglichkeiten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2457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394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Gemeinsame Faktoren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der Sucht</a:t>
            </a:r>
          </a:p>
          <a:p>
            <a:pPr algn="ctr">
              <a:buFontTx/>
              <a:buNone/>
            </a:pPr>
            <a:endParaRPr lang="de-DE" altLang="de-DE" sz="4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Strukturelle Aspekte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2560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394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Individuelle Faktoren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der Sucht</a:t>
            </a:r>
          </a:p>
          <a:p>
            <a:pPr algn="ctr">
              <a:buFontTx/>
              <a:buNone/>
            </a:pPr>
            <a:endParaRPr lang="de-DE" altLang="de-DE" sz="4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Stabilität des Betroffenen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2662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Deutsches Suchthilfesystem </a:t>
            </a:r>
          </a:p>
          <a:p>
            <a:pPr algn="ctr">
              <a:buFontTx/>
              <a:buNone/>
            </a:pPr>
            <a:endParaRPr lang="de-DE" altLang="de-DE" sz="28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2800">
                <a:solidFill>
                  <a:schemeClr val="bg1"/>
                </a:solidFill>
                <a:latin typeface="Arial" charset="0"/>
                <a:cs typeface="Arial" charset="0"/>
              </a:rPr>
              <a:t>Vorbereitung zur Behandlung </a:t>
            </a:r>
            <a:r>
              <a:rPr lang="de-DE" altLang="de-DE" sz="2800">
                <a:solidFill>
                  <a:schemeClr val="bg2"/>
                </a:solidFill>
                <a:latin typeface="Arial" charset="0"/>
                <a:cs typeface="Arial" charset="0"/>
              </a:rPr>
              <a:t>- </a:t>
            </a:r>
            <a:r>
              <a:rPr lang="de-DE" altLang="de-DE" sz="2800">
                <a:solidFill>
                  <a:srgbClr val="C00000"/>
                </a:solidFill>
                <a:latin typeface="Arial" charset="0"/>
                <a:cs typeface="Arial" charset="0"/>
              </a:rPr>
              <a:t>Suchtberatungsstelle</a:t>
            </a:r>
          </a:p>
          <a:p>
            <a:pPr algn="ctr">
              <a:buFontTx/>
              <a:buNone/>
            </a:pPr>
            <a:r>
              <a:rPr lang="de-DE" altLang="de-DE" sz="2800">
                <a:solidFill>
                  <a:schemeClr val="bg1"/>
                </a:solidFill>
                <a:latin typeface="Arial" charset="0"/>
                <a:cs typeface="Arial" charset="0"/>
              </a:rPr>
              <a:t>Entgiftung </a:t>
            </a:r>
            <a:r>
              <a:rPr lang="de-DE" altLang="de-DE" sz="2800">
                <a:solidFill>
                  <a:schemeClr val="bg2"/>
                </a:solidFill>
                <a:latin typeface="Arial" charset="0"/>
                <a:cs typeface="Arial" charset="0"/>
              </a:rPr>
              <a:t>– </a:t>
            </a:r>
            <a:r>
              <a:rPr lang="de-DE" altLang="de-DE" sz="2800">
                <a:solidFill>
                  <a:srgbClr val="C00000"/>
                </a:solidFill>
                <a:latin typeface="Arial" charset="0"/>
                <a:cs typeface="Arial" charset="0"/>
              </a:rPr>
              <a:t>Akutmedizin</a:t>
            </a:r>
          </a:p>
          <a:p>
            <a:pPr algn="ctr">
              <a:buFontTx/>
              <a:buNone/>
            </a:pPr>
            <a:r>
              <a:rPr lang="de-DE" altLang="de-DE" sz="2800">
                <a:solidFill>
                  <a:schemeClr val="bg1"/>
                </a:solidFill>
                <a:latin typeface="Arial" charset="0"/>
                <a:cs typeface="Arial" charset="0"/>
              </a:rPr>
              <a:t>Langzeitentwöhnung</a:t>
            </a:r>
            <a:r>
              <a:rPr lang="de-DE" altLang="de-DE" sz="2800">
                <a:solidFill>
                  <a:schemeClr val="bg2"/>
                </a:solidFill>
                <a:latin typeface="Arial" charset="0"/>
                <a:cs typeface="Arial" charset="0"/>
              </a:rPr>
              <a:t> – </a:t>
            </a:r>
            <a:r>
              <a:rPr lang="de-DE" altLang="de-DE" sz="2800">
                <a:solidFill>
                  <a:srgbClr val="C00000"/>
                </a:solidFill>
                <a:latin typeface="Arial" charset="0"/>
                <a:cs typeface="Arial" charset="0"/>
              </a:rPr>
              <a:t>Rehabilitation</a:t>
            </a:r>
            <a:r>
              <a:rPr lang="de-DE" altLang="de-DE" sz="2800">
                <a:solidFill>
                  <a:schemeClr val="bg2"/>
                </a:solidFill>
                <a:latin typeface="Arial" charset="0"/>
                <a:cs typeface="Arial" charset="0"/>
              </a:rPr>
              <a:t> </a:t>
            </a:r>
          </a:p>
          <a:p>
            <a:pPr algn="ctr">
              <a:buFontTx/>
              <a:buNone/>
            </a:pPr>
            <a:r>
              <a:rPr lang="de-DE" altLang="de-DE" sz="2800">
                <a:solidFill>
                  <a:schemeClr val="bg1"/>
                </a:solidFill>
                <a:latin typeface="Arial" charset="0"/>
                <a:cs typeface="Arial" charset="0"/>
              </a:rPr>
              <a:t>Beruflich betonte Nachsorge </a:t>
            </a:r>
            <a:r>
              <a:rPr lang="de-DE" altLang="de-DE" sz="2800">
                <a:solidFill>
                  <a:schemeClr val="bg2"/>
                </a:solidFill>
                <a:latin typeface="Arial" charset="0"/>
                <a:cs typeface="Arial" charset="0"/>
              </a:rPr>
              <a:t>– </a:t>
            </a:r>
            <a:r>
              <a:rPr lang="de-DE" altLang="de-DE" sz="2800">
                <a:solidFill>
                  <a:srgbClr val="C00000"/>
                </a:solidFill>
                <a:latin typeface="Arial" charset="0"/>
                <a:cs typeface="Arial" charset="0"/>
              </a:rPr>
              <a:t>Adaption</a:t>
            </a:r>
          </a:p>
          <a:p>
            <a:pPr algn="ctr">
              <a:buFontTx/>
              <a:buNone/>
            </a:pPr>
            <a:r>
              <a:rPr lang="de-DE" altLang="de-DE" sz="2800">
                <a:solidFill>
                  <a:schemeClr val="bg1"/>
                </a:solidFill>
                <a:latin typeface="Arial" charset="0"/>
                <a:cs typeface="Arial" charset="0"/>
              </a:rPr>
              <a:t>Soz. orientierte Nachsorge </a:t>
            </a:r>
            <a:r>
              <a:rPr lang="de-DE" altLang="de-DE" sz="2800">
                <a:solidFill>
                  <a:schemeClr val="bg2"/>
                </a:solidFill>
                <a:latin typeface="Arial" charset="0"/>
                <a:cs typeface="Arial" charset="0"/>
              </a:rPr>
              <a:t>– </a:t>
            </a:r>
            <a:r>
              <a:rPr lang="de-DE" altLang="de-DE" sz="2800">
                <a:solidFill>
                  <a:srgbClr val="C00000"/>
                </a:solidFill>
                <a:latin typeface="Arial" charset="0"/>
                <a:cs typeface="Arial" charset="0"/>
              </a:rPr>
              <a:t>therapeutische Wohnform</a:t>
            </a:r>
          </a:p>
          <a:p>
            <a:pPr algn="ctr">
              <a:buFontTx/>
              <a:buNone/>
            </a:pPr>
            <a:r>
              <a:rPr lang="de-DE" altLang="de-DE" sz="2800">
                <a:solidFill>
                  <a:schemeClr val="bg1"/>
                </a:solidFill>
                <a:latin typeface="Arial" charset="0"/>
                <a:cs typeface="Arial" charset="0"/>
              </a:rPr>
              <a:t>Langfristig angelegte Begleitung </a:t>
            </a:r>
            <a:r>
              <a:rPr lang="de-DE" altLang="de-DE" sz="2800">
                <a:solidFill>
                  <a:schemeClr val="bg2"/>
                </a:solidFill>
                <a:latin typeface="Arial" charset="0"/>
                <a:cs typeface="Arial" charset="0"/>
              </a:rPr>
              <a:t>– </a:t>
            </a:r>
            <a:r>
              <a:rPr lang="de-DE" altLang="de-DE" sz="2800">
                <a:solidFill>
                  <a:srgbClr val="C00000"/>
                </a:solidFill>
                <a:latin typeface="Arial" charset="0"/>
                <a:cs typeface="Arial" charset="0"/>
              </a:rPr>
              <a:t>Selbsthilfegruppe</a:t>
            </a:r>
            <a:endParaRPr lang="de-DE" altLang="de-DE" sz="4800" b="1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pic>
        <p:nvPicPr>
          <p:cNvPr id="2765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529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Die Begriffe </a:t>
            </a:r>
          </a:p>
          <a:p>
            <a:pPr algn="ctr">
              <a:buFontTx/>
              <a:buNone/>
            </a:pPr>
            <a:endParaRPr lang="de-DE" altLang="de-DE" sz="2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Professionelle oder ehrenamtliche Suchthilfe </a:t>
            </a:r>
          </a:p>
          <a:p>
            <a:pPr algn="ctr">
              <a:buFontTx/>
              <a:buNone/>
            </a:pPr>
            <a:endParaRPr lang="de-DE" altLang="de-DE" sz="2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beinhalten vor allem die 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Finanzierung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2867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394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Sie treffen keine Aussage </a:t>
            </a:r>
          </a:p>
          <a:p>
            <a:pPr algn="ctr">
              <a:buFontTx/>
              <a:buNone/>
            </a:pPr>
            <a:endParaRPr lang="de-DE" altLang="de-DE" sz="2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hinsichtlich </a:t>
            </a:r>
          </a:p>
          <a:p>
            <a:pPr algn="ctr">
              <a:buFontTx/>
              <a:buNone/>
            </a:pPr>
            <a:endParaRPr lang="de-DE" altLang="de-DE" sz="2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Kompetenz oder Wirksamkeit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2969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497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endParaRPr lang="de-DE" altLang="de-DE" sz="4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Der Lotse </a:t>
            </a:r>
          </a:p>
          <a:p>
            <a:pPr algn="ctr">
              <a:buFontTx/>
              <a:buNone/>
            </a:pP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bestimmt mit, </a:t>
            </a:r>
          </a:p>
          <a:p>
            <a:pPr algn="ctr">
              <a:buFontTx/>
              <a:buNone/>
            </a:pP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wer professionell</a:t>
            </a:r>
          </a:p>
          <a:p>
            <a:pPr algn="ctr">
              <a:buFontTx/>
              <a:buNone/>
            </a:pP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behandelt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3072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492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Im System finden sich 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viele Schieflagen</a:t>
            </a:r>
          </a:p>
          <a:p>
            <a:pPr algn="ctr">
              <a:buFontTx/>
              <a:buNone/>
            </a:pPr>
            <a:endParaRPr lang="de-DE" altLang="de-DE" sz="2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Diese sind nicht zuletzt der gesetzlichen Grundlage 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durch die SGB I bis XII geschuldet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3174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r>
              <a:rPr lang="de-DE" altLang="de-DE" sz="2000"/>
              <a:t> </a:t>
            </a: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Wenn die strukturellen Möglichkeiten nicht mehr greifen, kann der Lotse helfen</a:t>
            </a:r>
          </a:p>
          <a:p>
            <a:pPr algn="ctr">
              <a:buFontTx/>
              <a:buNone/>
            </a:pPr>
            <a:endParaRPr lang="de-DE" altLang="de-DE" sz="2000" b="1">
              <a:solidFill>
                <a:srgbClr val="008000"/>
              </a:solidFill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1433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517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Sucht ist eine Krankheit mit vielen Phasen</a:t>
            </a:r>
          </a:p>
          <a:p>
            <a:pPr algn="ctr">
              <a:buFontTx/>
              <a:buNone/>
            </a:pPr>
            <a:endParaRPr lang="de-DE" altLang="de-DE" sz="4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Je nach Phase müssen 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verschiedene Prinzipien bedacht werden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3277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615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endParaRPr lang="de-DE" altLang="de-DE" sz="4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000">
                <a:solidFill>
                  <a:srgbClr val="C00000"/>
                </a:solidFill>
                <a:latin typeface="Arial" charset="0"/>
                <a:cs typeface="Arial" charset="0"/>
              </a:rPr>
              <a:t>Paternalistisches Prinzip</a:t>
            </a:r>
          </a:p>
          <a:p>
            <a:pPr algn="ctr">
              <a:buFontTx/>
              <a:buNone/>
            </a:pPr>
            <a:endParaRPr lang="de-DE" altLang="de-DE" sz="400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Der Suchtpatient braucht </a:t>
            </a:r>
          </a:p>
          <a:p>
            <a:pPr algn="ctr">
              <a:buFontTx/>
              <a:buNone/>
            </a:pPr>
            <a:r>
              <a:rPr lang="de-DE" altLang="de-DE" sz="4000" b="1">
                <a:solidFill>
                  <a:srgbClr val="FF0000"/>
                </a:solidFill>
                <a:latin typeface="Arial" charset="0"/>
                <a:cs typeface="Arial" charset="0"/>
              </a:rPr>
              <a:t>krankheitsbedingt</a:t>
            </a: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 jemanden 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der für ihn Verantwortung übernimmt</a:t>
            </a:r>
          </a:p>
          <a:p>
            <a:pPr algn="ctr">
              <a:buFontTx/>
              <a:buNone/>
            </a:pPr>
            <a:endParaRPr lang="de-DE" altLang="de-DE" sz="400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3379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541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endParaRPr lang="de-DE" altLang="de-DE" sz="4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000">
                <a:solidFill>
                  <a:srgbClr val="C00000"/>
                </a:solidFill>
                <a:latin typeface="Arial" charset="0"/>
                <a:cs typeface="Arial" charset="0"/>
              </a:rPr>
              <a:t>Freie Entscheidung </a:t>
            </a:r>
          </a:p>
          <a:p>
            <a:pPr algn="ctr">
              <a:buFontTx/>
              <a:buNone/>
            </a:pPr>
            <a:endParaRPr lang="de-DE" altLang="de-DE" sz="4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Der Suchtpatient entscheidet 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sich </a:t>
            </a:r>
            <a:r>
              <a:rPr lang="de-DE" altLang="de-DE" sz="4000" b="1">
                <a:solidFill>
                  <a:srgbClr val="FF0000"/>
                </a:solidFill>
                <a:latin typeface="Arial" charset="0"/>
                <a:cs typeface="Arial" charset="0"/>
              </a:rPr>
              <a:t>krankheitsbedingt</a:t>
            </a: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 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oft gegen Abstinenz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3481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541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endParaRPr lang="de-DE" altLang="de-DE" sz="4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endParaRPr lang="de-DE" altLang="de-DE" sz="4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000">
                <a:solidFill>
                  <a:srgbClr val="C00000"/>
                </a:solidFill>
                <a:latin typeface="Arial" charset="0"/>
                <a:cs typeface="Arial" charset="0"/>
              </a:rPr>
              <a:t>Shared-decision-making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rgbClr val="C00000"/>
                </a:solidFill>
                <a:latin typeface="Arial" charset="0"/>
                <a:cs typeface="Arial" charset="0"/>
              </a:rPr>
              <a:t>(mündige Absprachen)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 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ist damit stark begrenzt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3584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408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endParaRPr lang="de-DE" altLang="de-DE" sz="4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endParaRPr lang="de-DE" altLang="de-DE" sz="4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Der Lotse </a:t>
            </a:r>
          </a:p>
          <a:p>
            <a:pPr algn="ctr">
              <a:buFontTx/>
              <a:buNone/>
            </a:pP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nimmt an der Hand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3686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8"/>
          <p:cNvSpPr txBox="1">
            <a:spLocks noChangeArrowheads="1"/>
          </p:cNvSpPr>
          <p:nvPr/>
        </p:nvSpPr>
        <p:spPr bwMode="auto">
          <a:xfrm>
            <a:off x="144463" y="1196975"/>
            <a:ext cx="8928100" cy="615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Es geht nicht um richtig oder falsch 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rgbClr val="C00000"/>
                </a:solidFill>
                <a:latin typeface="Arial" charset="0"/>
                <a:cs typeface="Arial" charset="0"/>
              </a:rPr>
              <a:t>Was ist hilfreich?</a:t>
            </a:r>
          </a:p>
          <a:p>
            <a:pPr algn="ctr">
              <a:buFontTx/>
              <a:buNone/>
            </a:pPr>
            <a:r>
              <a:rPr lang="de-DE" altLang="de-DE" sz="2000">
                <a:solidFill>
                  <a:schemeClr val="bg2"/>
                </a:solidFill>
                <a:latin typeface="Arial" charset="0"/>
                <a:cs typeface="Arial" charset="0"/>
              </a:rPr>
              <a:t> 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Es geht nicht um Erkenntnis 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rgbClr val="C00000"/>
                </a:solidFill>
                <a:latin typeface="Arial" charset="0"/>
                <a:cs typeface="Arial" charset="0"/>
              </a:rPr>
              <a:t>Übung</a:t>
            </a:r>
          </a:p>
          <a:p>
            <a:pPr algn="ctr">
              <a:buFontTx/>
              <a:buNone/>
            </a:pPr>
            <a:endParaRPr lang="de-DE" altLang="de-DE" sz="2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Es geht nicht um Neues 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rgbClr val="C00000"/>
                </a:solidFill>
                <a:latin typeface="Arial" charset="0"/>
                <a:cs typeface="Arial" charset="0"/>
              </a:rPr>
              <a:t>Konstanz</a:t>
            </a: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3789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8"/>
          <p:cNvSpPr txBox="1">
            <a:spLocks noChangeArrowheads="1"/>
          </p:cNvSpPr>
          <p:nvPr/>
        </p:nvSpPr>
        <p:spPr bwMode="auto">
          <a:xfrm>
            <a:off x="144463" y="1196975"/>
            <a:ext cx="8928100" cy="541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endParaRPr lang="de-DE" altLang="de-DE" sz="4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endParaRPr lang="de-DE" altLang="de-DE" sz="4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Es geht in größerem Umfang 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um Werte, 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als derzeit populär 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 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3891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8"/>
          <p:cNvSpPr txBox="1">
            <a:spLocks noChangeArrowheads="1"/>
          </p:cNvSpPr>
          <p:nvPr/>
        </p:nvSpPr>
        <p:spPr bwMode="auto">
          <a:xfrm>
            <a:off x="144463" y="1196975"/>
            <a:ext cx="8928100" cy="578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endParaRPr lang="de-DE" altLang="de-DE" sz="4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Kontraproduktive Interessen</a:t>
            </a:r>
          </a:p>
          <a:p>
            <a:pPr algn="ctr">
              <a:buFontTx/>
              <a:buNone/>
            </a:pPr>
            <a:r>
              <a:rPr lang="de-DE" altLang="de-DE" sz="2000">
                <a:solidFill>
                  <a:schemeClr val="bg2"/>
                </a:solidFill>
                <a:latin typeface="Arial" charset="0"/>
                <a:cs typeface="Arial" charset="0"/>
              </a:rPr>
              <a:t> 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rgbClr val="C00000"/>
                </a:solidFill>
                <a:latin typeface="Arial" charset="0"/>
                <a:cs typeface="Arial" charset="0"/>
              </a:rPr>
              <a:t>Dealer 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rgbClr val="C00000"/>
                </a:solidFill>
                <a:latin typeface="Arial" charset="0"/>
                <a:cs typeface="Arial" charset="0"/>
              </a:rPr>
              <a:t>Alkoholproduzenten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rgbClr val="C00000"/>
                </a:solidFill>
                <a:latin typeface="Arial" charset="0"/>
                <a:cs typeface="Arial" charset="0"/>
              </a:rPr>
              <a:t>Steuern 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rgbClr val="C00000"/>
                </a:solidFill>
                <a:latin typeface="Arial" charset="0"/>
                <a:cs typeface="Arial" charset="0"/>
              </a:rPr>
              <a:t>Pharmaindustrie </a:t>
            </a: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 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3993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8"/>
          <p:cNvSpPr txBox="1">
            <a:spLocks noChangeArrowheads="1"/>
          </p:cNvSpPr>
          <p:nvPr/>
        </p:nvSpPr>
        <p:spPr bwMode="auto">
          <a:xfrm>
            <a:off x="144463" y="1196975"/>
            <a:ext cx="8928100" cy="677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endParaRPr lang="de-DE" altLang="de-DE" sz="4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Die Bedeutung der Spiritualität ist nicht messbar </a:t>
            </a:r>
          </a:p>
          <a:p>
            <a:pPr algn="ctr">
              <a:buFontTx/>
              <a:buNone/>
            </a:pPr>
            <a:endParaRPr lang="de-DE" altLang="de-DE" sz="4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Sie wird deshalb </a:t>
            </a: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gern vernachlässigt </a:t>
            </a:r>
          </a:p>
          <a:p>
            <a:pPr algn="ctr">
              <a:buFontTx/>
              <a:buNone/>
            </a:pPr>
            <a:endParaRPr lang="de-DE" altLang="de-DE" sz="4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000">
                <a:solidFill>
                  <a:schemeClr val="bg2"/>
                </a:solidFill>
                <a:latin typeface="Arial" charset="0"/>
                <a:cs typeface="Arial" charset="0"/>
              </a:rPr>
              <a:t> 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4096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8"/>
          <p:cNvSpPr txBox="1">
            <a:spLocks noChangeArrowheads="1"/>
          </p:cNvSpPr>
          <p:nvPr/>
        </p:nvSpPr>
        <p:spPr bwMode="auto">
          <a:xfrm>
            <a:off x="144463" y="1196975"/>
            <a:ext cx="8928100" cy="763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  <a:defRPr/>
            </a:pPr>
            <a:endParaRPr lang="de-DE" sz="4000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Tx/>
              <a:buNone/>
              <a:defRPr/>
            </a:pPr>
            <a:r>
              <a:rPr lang="de-DE" sz="40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christliche Glaube</a:t>
            </a:r>
          </a:p>
          <a:p>
            <a:pPr algn="ctr">
              <a:buFontTx/>
              <a:buNone/>
              <a:defRPr/>
            </a:pPr>
            <a:r>
              <a:rPr lang="de-DE" sz="40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 unmodern </a:t>
            </a:r>
          </a:p>
          <a:p>
            <a:pPr algn="ctr">
              <a:buFontTx/>
              <a:buNone/>
              <a:defRPr/>
            </a:pPr>
            <a:endParaRPr lang="de-DE" sz="2000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Tx/>
              <a:buNone/>
              <a:defRPr/>
            </a:pPr>
            <a:r>
              <a:rPr lang="de-DE" sz="40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Christus hat aber Antworten bei </a:t>
            </a:r>
          </a:p>
          <a:p>
            <a:pPr marL="342900" indent="-342900" algn="ctr">
              <a:defRPr/>
            </a:pPr>
            <a:endParaRPr lang="de-DE" sz="800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Tx/>
              <a:buNone/>
              <a:defRPr/>
            </a:pPr>
            <a:r>
              <a:rPr lang="de-DE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Schuldfrage </a:t>
            </a:r>
          </a:p>
          <a:p>
            <a:pPr algn="ctr">
              <a:buFontTx/>
              <a:buNone/>
              <a:defRPr/>
            </a:pPr>
            <a:r>
              <a:rPr lang="de-DE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Selbstannahme</a:t>
            </a:r>
          </a:p>
          <a:p>
            <a:pPr algn="ctr">
              <a:buFontTx/>
              <a:buNone/>
              <a:defRPr/>
            </a:pPr>
            <a:endParaRPr lang="de-DE" sz="4000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Tx/>
              <a:buNone/>
              <a:defRPr/>
            </a:pPr>
            <a:r>
              <a:rPr lang="de-DE" sz="4000" dirty="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de-DE" altLang="de-DE" sz="6600" b="1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98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567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r>
              <a:rPr lang="de-DE" altLang="de-DE" sz="2000"/>
              <a:t> </a:t>
            </a: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Wenn die strukturellen Möglichkeiten nicht mehr greifen, kann der Lotse helfen</a:t>
            </a:r>
          </a:p>
          <a:p>
            <a:pPr algn="ctr">
              <a:buFontTx/>
              <a:buNone/>
            </a:pPr>
            <a:endParaRPr lang="de-DE" altLang="de-DE" sz="2000" b="1">
              <a:solidFill>
                <a:srgbClr val="008000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Denn er führt den Suchtkranken wieder ins strukturierte Helfersystem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1536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520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endParaRPr lang="de-DE" altLang="de-DE" sz="4000">
              <a:solidFill>
                <a:schemeClr val="bg2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Der Aktivität des Lotsen</a:t>
            </a:r>
          </a:p>
          <a:p>
            <a:pPr algn="ctr">
              <a:buFontTx/>
              <a:buNone/>
            </a:pP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ist oft nicht messbar</a:t>
            </a:r>
          </a:p>
          <a:p>
            <a:pPr algn="ctr">
              <a:buFontTx/>
              <a:buNone/>
            </a:pPr>
            <a:endParaRPr lang="de-DE" altLang="de-DE" sz="2000" b="1">
              <a:solidFill>
                <a:srgbClr val="008000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Sie wird deshalb gern den Professionellen zu gerechnet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4301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endParaRPr lang="de-DE" altLang="de-DE" sz="4400" b="1">
              <a:solidFill>
                <a:srgbClr val="008000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Der Lotse</a:t>
            </a:r>
          </a:p>
          <a:p>
            <a:pPr algn="ctr">
              <a:buFontTx/>
              <a:buNone/>
            </a:pP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bildet aber oft den Erstkontakt</a:t>
            </a:r>
          </a:p>
          <a:p>
            <a:pPr algn="ctr">
              <a:buFontTx/>
              <a:buNone/>
            </a:pP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 zum Helfersystem</a:t>
            </a:r>
          </a:p>
          <a:p>
            <a:pPr algn="ctr">
              <a:buFontTx/>
              <a:buNone/>
            </a:pPr>
            <a:endParaRPr lang="de-DE" altLang="de-DE" sz="4400" b="1">
              <a:solidFill>
                <a:srgbClr val="008000"/>
              </a:solidFill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4403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422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endParaRPr lang="de-DE" altLang="de-DE" sz="4400" b="1">
              <a:solidFill>
                <a:srgbClr val="008000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Wie wichtig ist die Mutter</a:t>
            </a:r>
          </a:p>
          <a:p>
            <a:pPr algn="ctr">
              <a:buFontTx/>
              <a:buNone/>
            </a:pP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Für das Kind?</a:t>
            </a:r>
          </a:p>
          <a:p>
            <a:pPr algn="ctr">
              <a:buFontTx/>
              <a:buNone/>
            </a:pPr>
            <a:endParaRPr lang="de-DE" altLang="de-DE" sz="4400" b="1">
              <a:solidFill>
                <a:srgbClr val="008000"/>
              </a:solidFill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4505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422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r>
              <a:rPr lang="de-DE" altLang="de-DE" sz="2000"/>
              <a:t> </a:t>
            </a:r>
          </a:p>
          <a:p>
            <a:pPr algn="ctr">
              <a:buFontTx/>
              <a:buNone/>
            </a:pP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Vgl.</a:t>
            </a:r>
          </a:p>
          <a:p>
            <a:pPr algn="ctr">
              <a:buFontTx/>
              <a:buNone/>
            </a:pP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„gelbe Engel“</a:t>
            </a:r>
          </a:p>
          <a:p>
            <a:pPr algn="ctr">
              <a:buFontTx/>
              <a:buNone/>
            </a:pPr>
            <a:endParaRPr lang="de-DE" altLang="de-DE" sz="2000" b="1">
              <a:solidFill>
                <a:srgbClr val="008000"/>
              </a:solidFill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vom ADAC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1638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466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r>
              <a:rPr lang="de-DE" altLang="de-DE" sz="2000"/>
              <a:t> </a:t>
            </a:r>
          </a:p>
          <a:p>
            <a:pPr algn="ctr">
              <a:buFontTx/>
              <a:buNone/>
            </a:pP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Der Lotse kann </a:t>
            </a:r>
          </a:p>
          <a:p>
            <a:pPr algn="ctr">
              <a:buFontTx/>
              <a:buNone/>
            </a:pP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nicht mehr als der Kapitän,</a:t>
            </a:r>
          </a:p>
          <a:p>
            <a:pPr algn="ctr">
              <a:buFontTx/>
              <a:buNone/>
            </a:pP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aber er kennt </a:t>
            </a:r>
          </a:p>
          <a:p>
            <a:pPr algn="ctr">
              <a:buFontTx/>
              <a:buNone/>
            </a:pPr>
            <a:r>
              <a:rPr lang="de-DE" altLang="de-DE" sz="4400" b="1">
                <a:solidFill>
                  <a:srgbClr val="008000"/>
                </a:solidFill>
                <a:latin typeface="Arial" charset="0"/>
                <a:cs typeface="Arial" charset="0"/>
              </a:rPr>
              <a:t>das Hafengebiet besser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1741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643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de-DE" altLang="de-DE" sz="44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Lotse hat keine großen Interessenkonflikte</a:t>
            </a:r>
          </a:p>
          <a:p>
            <a:pPr algn="ctr">
              <a:buFontTx/>
              <a:buNone/>
              <a:defRPr/>
            </a:pPr>
            <a:endParaRPr lang="de-DE" altLang="de-DE" sz="2000" b="1" dirty="0" smtClean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ctr">
              <a:buClrTx/>
              <a:buFont typeface="Wingdings" panose="05000000000000000000" pitchFamily="2" charset="2"/>
              <a:buChar char="Ø"/>
              <a:defRPr/>
            </a:pPr>
            <a:r>
              <a:rPr lang="de-DE" altLang="de-DE" sz="40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Lotse vermittelt</a:t>
            </a:r>
          </a:p>
          <a:p>
            <a:pPr marL="571500" indent="-571500"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de-DE" altLang="de-DE" sz="40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Lotse ist neutraler</a:t>
            </a:r>
          </a:p>
          <a:p>
            <a:pPr marL="571500" indent="-571500"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de-DE" altLang="de-DE" sz="40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Lotse handelt akut</a:t>
            </a:r>
          </a:p>
          <a:p>
            <a:pPr marL="571500" indent="-571500"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de-DE" altLang="de-DE" sz="40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Lotse bindet nicht</a:t>
            </a:r>
            <a:endParaRPr lang="de-DE" altLang="de-DE" sz="4000" b="1" dirty="0" smtClean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de-DE" altLang="de-DE" sz="4400" b="1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de-DE" altLang="de-DE" sz="4400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de-DE" altLang="de-DE" sz="4400" b="1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43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643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de-DE" altLang="de-DE" sz="44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Lotse hat keine großen Interessenkonflikte</a:t>
            </a:r>
          </a:p>
          <a:p>
            <a:pPr algn="ctr">
              <a:buFontTx/>
              <a:buNone/>
              <a:defRPr/>
            </a:pPr>
            <a:endParaRPr lang="de-DE" altLang="de-DE" sz="2000" b="1" dirty="0" smtClean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ctr">
              <a:buClrTx/>
              <a:buFont typeface="Wingdings" panose="05000000000000000000" pitchFamily="2" charset="2"/>
              <a:buChar char="Ø"/>
              <a:defRPr/>
            </a:pPr>
            <a:r>
              <a:rPr lang="de-DE" altLang="de-DE" sz="40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Lotse konkurriert nützlich</a:t>
            </a:r>
          </a:p>
          <a:p>
            <a:pPr marL="571500" indent="-571500"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de-DE" altLang="de-DE" sz="40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Lotse ist nicht dogmatisch</a:t>
            </a:r>
          </a:p>
          <a:p>
            <a:pPr marL="571500" indent="-571500"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de-DE" altLang="de-DE" sz="40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Lotse gibt ab</a:t>
            </a:r>
          </a:p>
          <a:p>
            <a:pPr marL="571500" indent="-571500"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de-DE" altLang="de-DE" sz="40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Lotse muss nicht steuern</a:t>
            </a:r>
            <a:endParaRPr lang="de-DE" altLang="de-DE" sz="4000" b="1" dirty="0" smtClean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de-DE" altLang="de-DE" sz="4400" b="1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de-DE" altLang="de-DE" sz="4400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de-DE" altLang="de-DE" sz="4400" b="1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45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de-DE" altLang="de-DE" sz="44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Lotse hat keine großen Interessenkonflikte</a:t>
            </a:r>
          </a:p>
          <a:p>
            <a:pPr algn="ctr">
              <a:buFontTx/>
              <a:buNone/>
              <a:defRPr/>
            </a:pPr>
            <a:endParaRPr lang="de-DE" altLang="de-DE" sz="2000" b="1" dirty="0" smtClean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de-DE" altLang="de-DE" sz="44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 guter Trainer</a:t>
            </a:r>
          </a:p>
          <a:p>
            <a:pPr marL="571500" indent="-571500" algn="ctr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de-DE" altLang="de-DE" sz="44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 faires Internetportal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de-DE" altLang="de-DE" sz="4400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de-DE" altLang="de-DE" sz="4400" b="1" dirty="0" smtClean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48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8"/>
          <p:cNvSpPr txBox="1">
            <a:spLocks noChangeArrowheads="1"/>
          </p:cNvSpPr>
          <p:nvPr/>
        </p:nvSpPr>
        <p:spPr bwMode="auto">
          <a:xfrm>
            <a:off x="107950" y="1412875"/>
            <a:ext cx="8928100" cy="422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110000"/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110000"/>
              <a:buChar char="•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110000"/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>
              <a:buFontTx/>
              <a:buNone/>
            </a:pPr>
            <a:endParaRPr lang="de-DE" altLang="de-DE" sz="2000" b="1">
              <a:solidFill>
                <a:schemeClr val="bg2"/>
              </a:solidFill>
            </a:endParaRPr>
          </a:p>
          <a:p>
            <a:pPr algn="ctr">
              <a:buFontTx/>
              <a:buNone/>
            </a:pPr>
            <a:r>
              <a:rPr lang="de-DE" altLang="de-DE" sz="4400">
                <a:solidFill>
                  <a:schemeClr val="bg2"/>
                </a:solidFill>
                <a:latin typeface="Arial" charset="0"/>
                <a:cs typeface="Arial" charset="0"/>
              </a:rPr>
              <a:t>Suchterkrankung</a:t>
            </a:r>
          </a:p>
          <a:p>
            <a:pPr algn="ctr">
              <a:buFontTx/>
              <a:buNone/>
            </a:pPr>
            <a:r>
              <a:rPr lang="de-DE" altLang="de-DE" sz="2000">
                <a:solidFill>
                  <a:schemeClr val="bg2"/>
                </a:solidFill>
                <a:latin typeface="Arial" charset="0"/>
                <a:cs typeface="Arial" charset="0"/>
              </a:rPr>
              <a:t> </a:t>
            </a:r>
          </a:p>
          <a:p>
            <a:pPr algn="ctr">
              <a:buFontTx/>
              <a:buNone/>
            </a:pPr>
            <a:r>
              <a:rPr lang="de-DE" altLang="de-DE" sz="4400">
                <a:solidFill>
                  <a:schemeClr val="bg2"/>
                </a:solidFill>
                <a:latin typeface="Arial" charset="0"/>
                <a:cs typeface="Arial" charset="0"/>
              </a:rPr>
              <a:t>Eine komplexe Störung, </a:t>
            </a:r>
          </a:p>
          <a:p>
            <a:pPr algn="ctr">
              <a:buFontTx/>
              <a:buNone/>
            </a:pPr>
            <a:r>
              <a:rPr lang="de-DE" altLang="de-DE" sz="4400">
                <a:solidFill>
                  <a:schemeClr val="bg2"/>
                </a:solidFill>
                <a:latin typeface="Arial" charset="0"/>
                <a:cs typeface="Arial" charset="0"/>
              </a:rPr>
              <a:t>die alle Lebensbezüge betrifft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de-DE" altLang="de-DE" sz="6600" b="1">
              <a:solidFill>
                <a:schemeClr val="bg2"/>
              </a:solidFill>
              <a:latin typeface="Arial" charset="0"/>
              <a:cs typeface="Arial" charset="0"/>
            </a:endParaRPr>
          </a:p>
        </p:txBody>
      </p:sp>
      <p:pic>
        <p:nvPicPr>
          <p:cNvPr id="2150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27717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dar">
  <a:themeElements>
    <a:clrScheme name="Radar 1">
      <a:dk1>
        <a:srgbClr val="000000"/>
      </a:dk1>
      <a:lt1>
        <a:srgbClr val="EAEAEA"/>
      </a:lt1>
      <a:dk2>
        <a:srgbClr val="000066"/>
      </a:dk2>
      <a:lt2>
        <a:srgbClr val="FFFFFF"/>
      </a:lt2>
      <a:accent1>
        <a:srgbClr val="003399"/>
      </a:accent1>
      <a:accent2>
        <a:srgbClr val="99CCFF"/>
      </a:accent2>
      <a:accent3>
        <a:srgbClr val="AAAAB8"/>
      </a:accent3>
      <a:accent4>
        <a:srgbClr val="C8C8C8"/>
      </a:accent4>
      <a:accent5>
        <a:srgbClr val="AAADCA"/>
      </a:accent5>
      <a:accent6>
        <a:srgbClr val="8AB9E7"/>
      </a:accent6>
      <a:hlink>
        <a:srgbClr val="CC9900"/>
      </a:hlink>
      <a:folHlink>
        <a:srgbClr val="996600"/>
      </a:folHlink>
    </a:clrScheme>
    <a:fontScheme name="Rada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adar 1">
        <a:dk1>
          <a:srgbClr val="000000"/>
        </a:dk1>
        <a:lt1>
          <a:srgbClr val="EAEAEA"/>
        </a:lt1>
        <a:dk2>
          <a:srgbClr val="000066"/>
        </a:dk2>
        <a:lt2>
          <a:srgbClr val="FFFFFF"/>
        </a:lt2>
        <a:accent1>
          <a:srgbClr val="003399"/>
        </a:accent1>
        <a:accent2>
          <a:srgbClr val="99CCFF"/>
        </a:accent2>
        <a:accent3>
          <a:srgbClr val="AAAAB8"/>
        </a:accent3>
        <a:accent4>
          <a:srgbClr val="C8C8C8"/>
        </a:accent4>
        <a:accent5>
          <a:srgbClr val="AAADCA"/>
        </a:accent5>
        <a:accent6>
          <a:srgbClr val="8AB9E7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ar 2">
        <a:dk1>
          <a:srgbClr val="666699"/>
        </a:dk1>
        <a:lt1>
          <a:srgbClr val="CCCCFF"/>
        </a:lt1>
        <a:dk2>
          <a:srgbClr val="000040"/>
        </a:dk2>
        <a:lt2>
          <a:srgbClr val="A4A4C2"/>
        </a:lt2>
        <a:accent1>
          <a:srgbClr val="003399"/>
        </a:accent1>
        <a:accent2>
          <a:srgbClr val="0099FF"/>
        </a:accent2>
        <a:accent3>
          <a:srgbClr val="E2E2FF"/>
        </a:accent3>
        <a:accent4>
          <a:srgbClr val="565682"/>
        </a:accent4>
        <a:accent5>
          <a:srgbClr val="AAADCA"/>
        </a:accent5>
        <a:accent6>
          <a:srgbClr val="008AE7"/>
        </a:accent6>
        <a:hlink>
          <a:srgbClr val="B68600"/>
        </a:hlink>
        <a:folHlink>
          <a:srgbClr val="8A5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ar 3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777777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BDBDBD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ar 4">
        <a:dk1>
          <a:srgbClr val="333333"/>
        </a:dk1>
        <a:lt1>
          <a:srgbClr val="FFFF66"/>
        </a:lt1>
        <a:dk2>
          <a:srgbClr val="000000"/>
        </a:dk2>
        <a:lt2>
          <a:srgbClr val="CC3300"/>
        </a:lt2>
        <a:accent1>
          <a:srgbClr val="5F5F5F"/>
        </a:accent1>
        <a:accent2>
          <a:srgbClr val="3399FF"/>
        </a:accent2>
        <a:accent3>
          <a:srgbClr val="AAAAAA"/>
        </a:accent3>
        <a:accent4>
          <a:srgbClr val="DADA56"/>
        </a:accent4>
        <a:accent5>
          <a:srgbClr val="B6B6B6"/>
        </a:accent5>
        <a:accent6>
          <a:srgbClr val="2D8AE7"/>
        </a:accent6>
        <a:hlink>
          <a:srgbClr val="008000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ar 5">
        <a:dk1>
          <a:srgbClr val="003300"/>
        </a:dk1>
        <a:lt1>
          <a:srgbClr val="FFFFCC"/>
        </a:lt1>
        <a:dk2>
          <a:srgbClr val="006600"/>
        </a:dk2>
        <a:lt2>
          <a:srgbClr val="FFFF00"/>
        </a:lt2>
        <a:accent1>
          <a:srgbClr val="008000"/>
        </a:accent1>
        <a:accent2>
          <a:srgbClr val="3399FF"/>
        </a:accent2>
        <a:accent3>
          <a:srgbClr val="AAB8AA"/>
        </a:accent3>
        <a:accent4>
          <a:srgbClr val="DADAAE"/>
        </a:accent4>
        <a:accent5>
          <a:srgbClr val="AAC0AA"/>
        </a:accent5>
        <a:accent6>
          <a:srgbClr val="2D8AE7"/>
        </a:accent6>
        <a:hlink>
          <a:srgbClr val="6666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Office\Templates\Presentation Designs\Radar.pot</Template>
  <TotalTime>0</TotalTime>
  <Words>399</Words>
  <Application>Microsoft Office PowerPoint</Application>
  <PresentationFormat>Bildschirmpräsentation (4:3)</PresentationFormat>
  <Paragraphs>176</Paragraphs>
  <Slides>32</Slides>
  <Notes>32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32</vt:i4>
      </vt:variant>
    </vt:vector>
  </HeadingPairs>
  <TitlesOfParts>
    <vt:vector size="37" baseType="lpstr">
      <vt:lpstr>Times New Roman</vt:lpstr>
      <vt:lpstr>Arial</vt:lpstr>
      <vt:lpstr>Arial Narrow</vt:lpstr>
      <vt:lpstr>Wingdings</vt:lpstr>
      <vt:lpstr>Radar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Grau</dc:creator>
  <cp:lastModifiedBy>Grau</cp:lastModifiedBy>
  <cp:revision>144</cp:revision>
  <dcterms:modified xsi:type="dcterms:W3CDTF">2017-06-12T07:18:41Z</dcterms:modified>
</cp:coreProperties>
</file>